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5143500" cx="9144000"/>
  <p:notesSz cx="6858000" cy="9144000"/>
  <p:embeddedFontLst>
    <p:embeddedFont>
      <p:font typeface="Playfair Display"/>
      <p:regular r:id="rId21"/>
      <p:bold r:id="rId22"/>
      <p:italic r:id="rId23"/>
      <p:boldItalic r:id="rId24"/>
    </p:embeddedFont>
    <p:embeddedFont>
      <p:font typeface="Montserrat"/>
      <p:regular r:id="rId25"/>
      <p:bold r:id="rId26"/>
      <p:italic r:id="rId27"/>
      <p:boldItalic r:id="rId28"/>
    </p:embeddedFont>
    <p:embeddedFont>
      <p:font typeface="Pacifico"/>
      <p:regular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PlayfairDisplay-bold.fntdata"/><Relationship Id="rId21" Type="http://schemas.openxmlformats.org/officeDocument/2006/relationships/font" Target="fonts/PlayfairDisplay-regular.fntdata"/><Relationship Id="rId24" Type="http://schemas.openxmlformats.org/officeDocument/2006/relationships/font" Target="fonts/PlayfairDisplay-boldItalic.fntdata"/><Relationship Id="rId23" Type="http://schemas.openxmlformats.org/officeDocument/2006/relationships/font" Target="fonts/PlayfairDisplay-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Montserrat-bold.fntdata"/><Relationship Id="rId25" Type="http://schemas.openxmlformats.org/officeDocument/2006/relationships/font" Target="fonts/Montserrat-regular.fntdata"/><Relationship Id="rId28" Type="http://schemas.openxmlformats.org/officeDocument/2006/relationships/font" Target="fonts/Montserrat-boldItalic.fntdata"/><Relationship Id="rId27" Type="http://schemas.openxmlformats.org/officeDocument/2006/relationships/font" Target="fonts/Montserrat-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acifico-regular.fntdata"/><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Shape 51"/>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2" name="Shape 5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Erin</a:t>
            </a:r>
            <a:endParaRPr/>
          </a:p>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Shape 12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3" name="Shape 12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Numbered heads by table, 1-4</a:t>
            </a:r>
            <a:endParaRPr/>
          </a:p>
          <a:p>
            <a:pPr indent="0" lvl="0" marL="0" rtl="0">
              <a:spcBef>
                <a:spcPts val="0"/>
              </a:spcBef>
              <a:spcAft>
                <a:spcPts val="0"/>
              </a:spcAft>
              <a:buNone/>
            </a:pPr>
            <a:r>
              <a:rPr lang="en"/>
              <a:t>Jo/Nemo</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Shape 12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8" name="Shape 12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Claire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Shape 13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5" name="Shape 13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Shape 14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1" name="Shape 14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Jason: ready to assess</a:t>
            </a:r>
            <a:endParaRPr/>
          </a:p>
          <a:p>
            <a:pPr indent="0" lvl="0" marL="0">
              <a:spcBef>
                <a:spcPts val="0"/>
              </a:spcBef>
              <a:spcAft>
                <a:spcPts val="0"/>
              </a:spcAft>
              <a:buNone/>
            </a:pPr>
            <a:r>
              <a:rPr lang="en"/>
              <a:t>*Everyone assesses (without rubric)</a:t>
            </a:r>
            <a:endParaRPr/>
          </a:p>
          <a:p>
            <a:pPr indent="0" lvl="0" marL="0">
              <a:spcBef>
                <a:spcPts val="0"/>
              </a:spcBef>
              <a:spcAft>
                <a:spcPts val="0"/>
              </a:spcAft>
              <a:buNone/>
            </a:pPr>
            <a:r>
              <a:rPr lang="en"/>
              <a:t>-Stand up with your rating</a:t>
            </a:r>
            <a:endParaRPr/>
          </a:p>
          <a:p>
            <a:pPr indent="0" lvl="0" marL="0">
              <a:spcBef>
                <a:spcPts val="0"/>
              </a:spcBef>
              <a:spcAft>
                <a:spcPts val="0"/>
              </a:spcAft>
              <a:buNone/>
            </a:pPr>
            <a:r>
              <a:rPr lang="en"/>
              <a:t>-Take out hand out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Shape 14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7" name="Shape 14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Robin, Jason</a:t>
            </a:r>
            <a:endParaRPr/>
          </a:p>
          <a:p>
            <a:pPr indent="0" lvl="0" marL="0">
              <a:spcBef>
                <a:spcPts val="0"/>
              </a:spcBef>
              <a:spcAft>
                <a:spcPts val="0"/>
              </a:spcAft>
              <a:buNone/>
            </a:pPr>
            <a:r>
              <a:rPr lang="en"/>
              <a:t>-Go over Stiggins</a:t>
            </a:r>
            <a:endParaRPr/>
          </a:p>
          <a:p>
            <a:pPr indent="0" lvl="0" marL="0">
              <a:spcBef>
                <a:spcPts val="0"/>
              </a:spcBef>
              <a:spcAft>
                <a:spcPts val="0"/>
              </a:spcAft>
              <a:buNone/>
            </a:pPr>
            <a:r>
              <a:rPr lang="en"/>
              <a:t>Hand out reading guide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4" name="Shape 15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Summer</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2" name="Shape 16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Brontë</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Shape 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0" name="Shape 60"/>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Erin</a:t>
            </a:r>
            <a:endParaRPr/>
          </a:p>
          <a:p>
            <a:pPr indent="0" lvl="0" marL="0">
              <a:spcBef>
                <a:spcPts val="0"/>
              </a:spcBef>
              <a:spcAft>
                <a:spcPts val="0"/>
              </a:spcAft>
              <a:buNone/>
            </a:pPr>
            <a:r>
              <a:rPr lang="en"/>
              <a:t>Erin please say “so many possibilities…”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Shape 8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1" name="Shape 8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Jo/Nemo</a:t>
            </a:r>
            <a:endParaRPr/>
          </a:p>
          <a:p>
            <a:pPr indent="0" lvl="0" mar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6" name="Shape 8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Relationships among ideas </a:t>
            </a:r>
            <a:endParaRPr/>
          </a:p>
          <a:p>
            <a:pPr indent="0" lvl="0" marL="0">
              <a:spcBef>
                <a:spcPts val="0"/>
              </a:spcBef>
              <a:spcAft>
                <a:spcPts val="0"/>
              </a:spcAft>
              <a:buNone/>
            </a:pPr>
            <a:r>
              <a:t/>
            </a:r>
            <a:endParaRPr/>
          </a:p>
          <a:p>
            <a:pPr indent="0" lvl="0" marL="0">
              <a:spcBef>
                <a:spcPts val="0"/>
              </a:spcBef>
              <a:spcAft>
                <a:spcPts val="0"/>
              </a:spcAft>
              <a:buNone/>
            </a:pPr>
            <a:r>
              <a:rPr lang="en"/>
              <a:t>Jo/Nemo</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Shape 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2" name="Shape 9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None/>
            </a:pPr>
            <a:r>
              <a:rPr lang="en" sz="1800">
                <a:solidFill>
                  <a:schemeClr val="dk2"/>
                </a:solidFill>
              </a:rPr>
              <a:t>Caveat: Writing skills - product IS essay* Jo/Nemo</a:t>
            </a:r>
            <a:endParaRPr sz="1800">
              <a:solidFill>
                <a:schemeClr val="dk2"/>
              </a:solidFill>
            </a:endParaRPr>
          </a:p>
          <a:p>
            <a:pPr indent="0" lvl="0" marL="0" rtl="0">
              <a:lnSpc>
                <a:spcPct val="115000"/>
              </a:lnSpc>
              <a:spcBef>
                <a:spcPts val="1600"/>
              </a:spcBef>
              <a:spcAft>
                <a:spcPts val="0"/>
              </a:spcAft>
              <a:buNone/>
            </a:pPr>
            <a:r>
              <a:t/>
            </a:r>
            <a:endParaRPr sz="1800">
              <a:solidFill>
                <a:schemeClr val="dk2"/>
              </a:solidFill>
            </a:endParaRPr>
          </a:p>
          <a:p>
            <a:pPr indent="0" lvl="0" marL="0" rtl="0">
              <a:lnSpc>
                <a:spcPct val="115000"/>
              </a:lnSpc>
              <a:spcBef>
                <a:spcPts val="1600"/>
              </a:spcBef>
              <a:spcAft>
                <a:spcPts val="1600"/>
              </a:spcAft>
              <a:buClr>
                <a:schemeClr val="dk1"/>
              </a:buClr>
              <a:buSzPts val="1100"/>
              <a:buFont typeface="Arial"/>
              <a:buNone/>
            </a:pPr>
            <a:r>
              <a:rPr lang="en" sz="1800">
                <a:solidFill>
                  <a:schemeClr val="dk2"/>
                </a:solidFill>
              </a:rPr>
              <a:t>Jo/Nemo</a:t>
            </a:r>
            <a:endParaRPr sz="1800">
              <a:solidFill>
                <a:schemeClr val="dk2"/>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Shape 9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8" name="Shape 98"/>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Jo/Nemo</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 name="Shape 103"/>
        <p:cNvGrpSpPr/>
        <p:nvPr/>
      </p:nvGrpSpPr>
      <p:grpSpPr>
        <a:xfrm>
          <a:off x="0" y="0"/>
          <a:ext cx="0" cy="0"/>
          <a:chOff x="0" y="0"/>
          <a:chExt cx="0" cy="0"/>
        </a:xfrm>
      </p:grpSpPr>
      <p:sp>
        <p:nvSpPr>
          <p:cNvPr id="104" name="Shape 10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5" name="Shape 1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Jo/Nemo</a:t>
            </a:r>
            <a:endParaRPr/>
          </a:p>
          <a:p>
            <a:pPr indent="0" lvl="0" mar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Shape 11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1" name="Shape 11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Jo/Nemo</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7" name="Shape 11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a:t>Jo/Nemo</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spcBef>
                <a:spcPts val="0"/>
              </a:spcBef>
              <a:buNone/>
              <a:defRPr sz="1000">
                <a:solidFill>
                  <a:schemeClr val="dk2"/>
                </a:solidFill>
              </a:defRPr>
            </a:lvl1pPr>
            <a:lvl2pPr lvl="1" algn="r">
              <a:spcBef>
                <a:spcPts val="0"/>
              </a:spcBef>
              <a:buNone/>
              <a:defRPr sz="1000">
                <a:solidFill>
                  <a:schemeClr val="dk2"/>
                </a:solidFill>
              </a:defRPr>
            </a:lvl2pPr>
            <a:lvl3pPr lvl="2" algn="r">
              <a:spcBef>
                <a:spcPts val="0"/>
              </a:spcBef>
              <a:buNone/>
              <a:defRPr sz="1000">
                <a:solidFill>
                  <a:schemeClr val="dk2"/>
                </a:solidFill>
              </a:defRPr>
            </a:lvl3pPr>
            <a:lvl4pPr lvl="3" algn="r">
              <a:spcBef>
                <a:spcPts val="0"/>
              </a:spcBef>
              <a:buNone/>
              <a:defRPr sz="1000">
                <a:solidFill>
                  <a:schemeClr val="dk2"/>
                </a:solidFill>
              </a:defRPr>
            </a:lvl4pPr>
            <a:lvl5pPr lvl="4" algn="r">
              <a:spcBef>
                <a:spcPts val="0"/>
              </a:spcBef>
              <a:buNone/>
              <a:defRPr sz="1000">
                <a:solidFill>
                  <a:schemeClr val="dk2"/>
                </a:solidFill>
              </a:defRPr>
            </a:lvl5pPr>
            <a:lvl6pPr lvl="5" algn="r">
              <a:spcBef>
                <a:spcPts val="0"/>
              </a:spcBef>
              <a:buNone/>
              <a:defRPr sz="1000">
                <a:solidFill>
                  <a:schemeClr val="dk2"/>
                </a:solidFill>
              </a:defRPr>
            </a:lvl6pPr>
            <a:lvl7pPr lvl="6" algn="r">
              <a:spcBef>
                <a:spcPts val="0"/>
              </a:spcBef>
              <a:buNone/>
              <a:defRPr sz="1000">
                <a:solidFill>
                  <a:schemeClr val="dk2"/>
                </a:solidFill>
              </a:defRPr>
            </a:lvl7pPr>
            <a:lvl8pPr lvl="7" algn="r">
              <a:spcBef>
                <a:spcPts val="0"/>
              </a:spcBef>
              <a:buNone/>
              <a:defRPr sz="1000">
                <a:solidFill>
                  <a:schemeClr val="dk2"/>
                </a:solidFill>
              </a:defRPr>
            </a:lvl8pPr>
            <a:lvl9pPr lvl="8" algn="r">
              <a:spcBef>
                <a:spcPts val="0"/>
              </a:spcBef>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8.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3.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6.gif"/><Relationship Id="rId4" Type="http://schemas.openxmlformats.org/officeDocument/2006/relationships/image" Target="../media/image5.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play.kahoot.it/#/k/6aec4fa3-77f8-46be-b2ee-4111f8fba164" TargetMode="External"/><Relationship Id="rId4" Type="http://schemas.openxmlformats.org/officeDocument/2006/relationships/image" Target="../media/image12.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4.png"/><Relationship Id="rId6"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sp>
        <p:nvSpPr>
          <p:cNvPr id="54" name="Shape 54"/>
          <p:cNvSpPr txBox="1"/>
          <p:nvPr>
            <p:ph type="ctrTitle"/>
          </p:nvPr>
        </p:nvSpPr>
        <p:spPr>
          <a:xfrm>
            <a:off x="1947000" y="712200"/>
            <a:ext cx="5250000" cy="1273200"/>
          </a:xfrm>
          <a:prstGeom prst="rect">
            <a:avLst/>
          </a:prstGeom>
        </p:spPr>
        <p:txBody>
          <a:bodyPr anchorCtr="0" anchor="b" bIns="91425" lIns="91425" spcFirstLastPara="1" rIns="91425" wrap="square" tIns="91425">
            <a:noAutofit/>
          </a:bodyPr>
          <a:lstStyle/>
          <a:p>
            <a:pPr indent="0" lvl="0" marL="0">
              <a:spcBef>
                <a:spcPts val="0"/>
              </a:spcBef>
              <a:spcAft>
                <a:spcPts val="0"/>
              </a:spcAft>
              <a:buNone/>
            </a:pPr>
            <a:r>
              <a:rPr b="1" lang="en" sz="10000">
                <a:latin typeface="Playfair Display"/>
                <a:ea typeface="Playfair Display"/>
                <a:cs typeface="Playfair Display"/>
                <a:sym typeface="Playfair Display"/>
              </a:rPr>
              <a:t>ESSAY</a:t>
            </a:r>
            <a:endParaRPr b="1" sz="10000">
              <a:latin typeface="Playfair Display"/>
              <a:ea typeface="Playfair Display"/>
              <a:cs typeface="Playfair Display"/>
              <a:sym typeface="Playfair Display"/>
            </a:endParaRPr>
          </a:p>
        </p:txBody>
      </p:sp>
      <p:sp>
        <p:nvSpPr>
          <p:cNvPr id="55" name="Shape 55"/>
          <p:cNvSpPr txBox="1"/>
          <p:nvPr>
            <p:ph idx="1" type="subTitle"/>
          </p:nvPr>
        </p:nvSpPr>
        <p:spPr>
          <a:xfrm>
            <a:off x="311700" y="1985400"/>
            <a:ext cx="8520600" cy="2615100"/>
          </a:xfrm>
          <a:prstGeom prst="rect">
            <a:avLst/>
          </a:prstGeom>
        </p:spPr>
        <p:txBody>
          <a:bodyPr anchorCtr="0" anchor="t" bIns="91425" lIns="91425" spcFirstLastPara="1" rIns="91425" wrap="square" tIns="91425">
            <a:noAutofit/>
          </a:bodyPr>
          <a:lstStyle/>
          <a:p>
            <a:pPr indent="0" lvl="0" marL="0" rtl="0">
              <a:lnSpc>
                <a:spcPct val="115000"/>
              </a:lnSpc>
              <a:spcBef>
                <a:spcPts val="0"/>
              </a:spcBef>
              <a:spcAft>
                <a:spcPts val="0"/>
              </a:spcAft>
              <a:buClr>
                <a:schemeClr val="dk1"/>
              </a:buClr>
              <a:buSzPts val="1100"/>
              <a:buFont typeface="Arial"/>
              <a:buNone/>
            </a:pPr>
            <a:r>
              <a:rPr i="1" lang="en" sz="1800">
                <a:solidFill>
                  <a:schemeClr val="dk1"/>
                </a:solidFill>
              </a:rPr>
              <a:t>“Respondents are provided with exercises that call for them to prepare </a:t>
            </a:r>
            <a:br>
              <a:rPr i="1" lang="en" sz="1800">
                <a:solidFill>
                  <a:schemeClr val="dk1"/>
                </a:solidFill>
              </a:rPr>
            </a:br>
            <a:r>
              <a:rPr i="1" lang="en" sz="1800">
                <a:solidFill>
                  <a:schemeClr val="dk1"/>
                </a:solidFill>
              </a:rPr>
              <a:t>original written answers.” (Stiggins, 2008, page 77). </a:t>
            </a:r>
            <a:endParaRPr i="1" sz="18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400">
              <a:solidFill>
                <a:schemeClr val="dk1"/>
              </a:solidFill>
            </a:endParaRPr>
          </a:p>
          <a:p>
            <a:pPr indent="-381000" lvl="0" marL="457200" rtl="0" algn="l">
              <a:lnSpc>
                <a:spcPct val="115000"/>
              </a:lnSpc>
              <a:spcBef>
                <a:spcPts val="0"/>
              </a:spcBef>
              <a:spcAft>
                <a:spcPts val="0"/>
              </a:spcAft>
              <a:buClr>
                <a:schemeClr val="dk1"/>
              </a:buClr>
              <a:buSzPts val="2400"/>
              <a:buChar char="●"/>
            </a:pPr>
            <a:r>
              <a:rPr lang="en" sz="2400">
                <a:solidFill>
                  <a:schemeClr val="dk1"/>
                </a:solidFill>
              </a:rPr>
              <a:t>a composition on a specific theme or subject </a:t>
            </a:r>
            <a:endParaRPr sz="2400">
              <a:solidFill>
                <a:schemeClr val="dk1"/>
              </a:solidFill>
            </a:endParaRPr>
          </a:p>
          <a:p>
            <a:pPr indent="-381000" lvl="0" marL="457200" rtl="0" algn="l">
              <a:lnSpc>
                <a:spcPct val="115000"/>
              </a:lnSpc>
              <a:spcBef>
                <a:spcPts val="0"/>
              </a:spcBef>
              <a:spcAft>
                <a:spcPts val="0"/>
              </a:spcAft>
              <a:buClr>
                <a:schemeClr val="dk1"/>
              </a:buClr>
              <a:buSzPts val="2400"/>
              <a:buChar char="●"/>
            </a:pPr>
            <a:r>
              <a:rPr lang="en" sz="2400">
                <a:solidFill>
                  <a:schemeClr val="dk1"/>
                </a:solidFill>
              </a:rPr>
              <a:t>generally analytic, speculative or interpretive</a:t>
            </a:r>
            <a:endParaRPr sz="2400">
              <a:solidFill>
                <a:schemeClr val="dk1"/>
              </a:solidFill>
            </a:endParaRPr>
          </a:p>
          <a:p>
            <a:pPr indent="-381000" lvl="0" marL="457200" rtl="0" algn="l">
              <a:lnSpc>
                <a:spcPct val="115000"/>
              </a:lnSpc>
              <a:spcBef>
                <a:spcPts val="0"/>
              </a:spcBef>
              <a:spcAft>
                <a:spcPts val="0"/>
              </a:spcAft>
              <a:buClr>
                <a:schemeClr val="dk1"/>
              </a:buClr>
              <a:buSzPts val="2400"/>
              <a:buChar char="●"/>
            </a:pPr>
            <a:r>
              <a:rPr lang="en" sz="2400">
                <a:solidFill>
                  <a:schemeClr val="dk1"/>
                </a:solidFill>
              </a:rPr>
              <a:t>can vary in length but longer than short­ answer response</a:t>
            </a:r>
            <a:endParaRPr sz="2400"/>
          </a:p>
        </p:txBody>
      </p:sp>
      <p:pic>
        <p:nvPicPr>
          <p:cNvPr id="56" name="Shape 56"/>
          <p:cNvPicPr preferRelativeResize="0"/>
          <p:nvPr/>
        </p:nvPicPr>
        <p:blipFill>
          <a:blip r:embed="rId3">
            <a:alphaModFix/>
          </a:blip>
          <a:stretch>
            <a:fillRect/>
          </a:stretch>
        </p:blipFill>
        <p:spPr>
          <a:xfrm>
            <a:off x="6873075" y="781525"/>
            <a:ext cx="1322200" cy="817150"/>
          </a:xfrm>
          <a:prstGeom prst="rect">
            <a:avLst/>
          </a:prstGeom>
          <a:noFill/>
          <a:ln>
            <a:noFill/>
          </a:ln>
        </p:spPr>
      </p:pic>
      <p:pic>
        <p:nvPicPr>
          <p:cNvPr id="57" name="Shape 57"/>
          <p:cNvPicPr preferRelativeResize="0"/>
          <p:nvPr/>
        </p:nvPicPr>
        <p:blipFill>
          <a:blip r:embed="rId3">
            <a:alphaModFix/>
          </a:blip>
          <a:stretch>
            <a:fillRect/>
          </a:stretch>
        </p:blipFill>
        <p:spPr>
          <a:xfrm>
            <a:off x="915225" y="781525"/>
            <a:ext cx="1322200" cy="8171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sp>
        <p:nvSpPr>
          <p:cNvPr id="125" name="Shape 125"/>
          <p:cNvSpPr txBox="1"/>
          <p:nvPr>
            <p:ph type="title"/>
          </p:nvPr>
        </p:nvSpPr>
        <p:spPr>
          <a:xfrm>
            <a:off x="311700" y="1361425"/>
            <a:ext cx="8520600" cy="2307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800"/>
              <a:t>How would YOU use an essay assessment in your classroom or content area?</a:t>
            </a:r>
            <a:endParaRPr sz="48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Shape 130"/>
          <p:cNvSpPr txBox="1"/>
          <p:nvPr>
            <p:ph type="title"/>
          </p:nvPr>
        </p:nvSpPr>
        <p:spPr>
          <a:xfrm>
            <a:off x="311700" y="2164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a:t>How do you develop your assessment?</a:t>
            </a:r>
            <a:endParaRPr/>
          </a:p>
        </p:txBody>
      </p:sp>
      <p:sp>
        <p:nvSpPr>
          <p:cNvPr id="131" name="Shape 131"/>
          <p:cNvSpPr txBox="1"/>
          <p:nvPr>
            <p:ph idx="1" type="body"/>
          </p:nvPr>
        </p:nvSpPr>
        <p:spPr>
          <a:xfrm>
            <a:off x="311700" y="774225"/>
            <a:ext cx="8520600" cy="3775500"/>
          </a:xfrm>
          <a:prstGeom prst="rect">
            <a:avLst/>
          </a:prstGeom>
        </p:spPr>
        <p:txBody>
          <a:bodyPr anchorCtr="0" anchor="t" bIns="91425" lIns="91425" spcFirstLastPara="1" rIns="91425" wrap="square" tIns="91425">
            <a:noAutofit/>
          </a:bodyPr>
          <a:lstStyle/>
          <a:p>
            <a:pPr indent="-381000" lvl="0" marL="457200" rtl="0">
              <a:lnSpc>
                <a:spcPct val="150000"/>
              </a:lnSpc>
              <a:spcBef>
                <a:spcPts val="0"/>
              </a:spcBef>
              <a:spcAft>
                <a:spcPts val="0"/>
              </a:spcAft>
              <a:buSzPts val="2400"/>
              <a:buAutoNum type="arabicPeriod"/>
            </a:pPr>
            <a:r>
              <a:rPr lang="en" sz="2400"/>
              <a:t>Planning</a:t>
            </a:r>
            <a:endParaRPr sz="2400"/>
          </a:p>
          <a:p>
            <a:pPr indent="-342900" lvl="1" marL="914400" rtl="0">
              <a:lnSpc>
                <a:spcPct val="150000"/>
              </a:lnSpc>
              <a:spcBef>
                <a:spcPts val="0"/>
              </a:spcBef>
              <a:spcAft>
                <a:spcPts val="0"/>
              </a:spcAft>
              <a:buSzPts val="1800"/>
              <a:buChar char="○"/>
            </a:pPr>
            <a:r>
              <a:rPr lang="en" sz="1800"/>
              <a:t>Clear achievement targets </a:t>
            </a:r>
            <a:endParaRPr sz="1800"/>
          </a:p>
          <a:p>
            <a:pPr indent="-381000" lvl="0" marL="457200" rtl="0">
              <a:lnSpc>
                <a:spcPct val="150000"/>
              </a:lnSpc>
              <a:spcBef>
                <a:spcPts val="0"/>
              </a:spcBef>
              <a:spcAft>
                <a:spcPts val="0"/>
              </a:spcAft>
              <a:buSzPts val="2400"/>
              <a:buAutoNum type="arabicPeriod"/>
            </a:pPr>
            <a:r>
              <a:rPr lang="en" sz="2400"/>
              <a:t>Exercise Development</a:t>
            </a:r>
            <a:endParaRPr sz="2400"/>
          </a:p>
          <a:p>
            <a:pPr indent="-342900" lvl="1" marL="914400" rtl="0">
              <a:lnSpc>
                <a:spcPct val="150000"/>
              </a:lnSpc>
              <a:spcBef>
                <a:spcPts val="0"/>
              </a:spcBef>
              <a:spcAft>
                <a:spcPts val="0"/>
              </a:spcAft>
              <a:buSzPts val="1800"/>
              <a:buChar char="○"/>
            </a:pPr>
            <a:r>
              <a:rPr lang="en" sz="1800"/>
              <a:t>Specify knowledge</a:t>
            </a:r>
            <a:endParaRPr sz="1800"/>
          </a:p>
          <a:p>
            <a:pPr indent="-342900" lvl="1" marL="914400" rtl="0">
              <a:lnSpc>
                <a:spcPct val="150000"/>
              </a:lnSpc>
              <a:spcBef>
                <a:spcPts val="0"/>
              </a:spcBef>
              <a:spcAft>
                <a:spcPts val="0"/>
              </a:spcAft>
              <a:buSzPts val="1800"/>
              <a:buChar char="○"/>
            </a:pPr>
            <a:r>
              <a:rPr lang="en" sz="1800"/>
              <a:t>Specify kinds of reasoning</a:t>
            </a:r>
            <a:endParaRPr sz="1800"/>
          </a:p>
          <a:p>
            <a:pPr indent="-342900" lvl="1" marL="914400" rtl="0">
              <a:lnSpc>
                <a:spcPct val="150000"/>
              </a:lnSpc>
              <a:spcBef>
                <a:spcPts val="0"/>
              </a:spcBef>
              <a:spcAft>
                <a:spcPts val="0"/>
              </a:spcAft>
              <a:buSzPts val="1800"/>
              <a:buChar char="○"/>
            </a:pPr>
            <a:r>
              <a:rPr lang="en" sz="1800"/>
              <a:t>Direction</a:t>
            </a:r>
            <a:endParaRPr sz="1800"/>
          </a:p>
          <a:p>
            <a:pPr indent="-381000" lvl="0" marL="457200" rtl="0">
              <a:lnSpc>
                <a:spcPct val="150000"/>
              </a:lnSpc>
              <a:spcBef>
                <a:spcPts val="0"/>
              </a:spcBef>
              <a:spcAft>
                <a:spcPts val="0"/>
              </a:spcAft>
              <a:buSzPts val="2400"/>
              <a:buAutoNum type="arabicPeriod"/>
            </a:pPr>
            <a:r>
              <a:rPr lang="en" sz="2400"/>
              <a:t>Scoring Guide Development</a:t>
            </a:r>
            <a:endParaRPr sz="2400"/>
          </a:p>
          <a:p>
            <a:pPr indent="-342900" lvl="1" marL="914400" rtl="0">
              <a:lnSpc>
                <a:spcPct val="150000"/>
              </a:lnSpc>
              <a:spcBef>
                <a:spcPts val="0"/>
              </a:spcBef>
              <a:spcAft>
                <a:spcPts val="0"/>
              </a:spcAft>
              <a:buSzPts val="1800"/>
              <a:buChar char="○"/>
            </a:pPr>
            <a:r>
              <a:rPr lang="en" sz="1800"/>
              <a:t>Evaluating what?</a:t>
            </a:r>
            <a:endParaRPr sz="1800"/>
          </a:p>
          <a:p>
            <a:pPr indent="-342900" lvl="1" marL="914400" rtl="0">
              <a:lnSpc>
                <a:spcPct val="150000"/>
              </a:lnSpc>
              <a:spcBef>
                <a:spcPts val="0"/>
              </a:spcBef>
              <a:spcAft>
                <a:spcPts val="0"/>
              </a:spcAft>
              <a:buSzPts val="1800"/>
              <a:buChar char="○"/>
            </a:pPr>
            <a:r>
              <a:rPr lang="en" sz="1800"/>
              <a:t>Checklist or Rubric</a:t>
            </a:r>
            <a:endParaRPr sz="1800"/>
          </a:p>
          <a:p>
            <a:pPr indent="0" lvl="0" marL="0">
              <a:spcBef>
                <a:spcPts val="1600"/>
              </a:spcBef>
              <a:spcAft>
                <a:spcPts val="1600"/>
              </a:spcAft>
              <a:buNone/>
            </a:pPr>
            <a:r>
              <a:t/>
            </a:r>
            <a:endParaRPr/>
          </a:p>
        </p:txBody>
      </p:sp>
      <p:pic>
        <p:nvPicPr>
          <p:cNvPr id="132" name="Shape 132"/>
          <p:cNvPicPr preferRelativeResize="0"/>
          <p:nvPr/>
        </p:nvPicPr>
        <p:blipFill>
          <a:blip r:embed="rId3">
            <a:alphaModFix/>
          </a:blip>
          <a:stretch>
            <a:fillRect/>
          </a:stretch>
        </p:blipFill>
        <p:spPr>
          <a:xfrm>
            <a:off x="4658300" y="1285750"/>
            <a:ext cx="3676625" cy="2062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sp>
        <p:nvSpPr>
          <p:cNvPr id="137" name="Shape 137"/>
          <p:cNvSpPr txBox="1"/>
          <p:nvPr>
            <p:ph type="title"/>
          </p:nvPr>
        </p:nvSpPr>
        <p:spPr>
          <a:xfrm>
            <a:off x="3344100" y="233175"/>
            <a:ext cx="24558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3000"/>
              <a:t>Let’s Assess!</a:t>
            </a:r>
            <a:endParaRPr sz="3000"/>
          </a:p>
        </p:txBody>
      </p:sp>
      <p:pic>
        <p:nvPicPr>
          <p:cNvPr id="138" name="Shape 138"/>
          <p:cNvPicPr preferRelativeResize="0"/>
          <p:nvPr/>
        </p:nvPicPr>
        <p:blipFill>
          <a:blip r:embed="rId3">
            <a:alphaModFix/>
          </a:blip>
          <a:stretch>
            <a:fillRect/>
          </a:stretch>
        </p:blipFill>
        <p:spPr>
          <a:xfrm>
            <a:off x="2121438" y="1045775"/>
            <a:ext cx="4901114" cy="3737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 name="Shape 142"/>
        <p:cNvGrpSpPr/>
        <p:nvPr/>
      </p:nvGrpSpPr>
      <p:grpSpPr>
        <a:xfrm>
          <a:off x="0" y="0"/>
          <a:ext cx="0" cy="0"/>
          <a:chOff x="0" y="0"/>
          <a:chExt cx="0" cy="0"/>
        </a:xfrm>
      </p:grpSpPr>
      <p:sp>
        <p:nvSpPr>
          <p:cNvPr id="143" name="Shape 143"/>
          <p:cNvSpPr txBox="1"/>
          <p:nvPr>
            <p:ph idx="1" type="body"/>
          </p:nvPr>
        </p:nvSpPr>
        <p:spPr>
          <a:xfrm>
            <a:off x="206675" y="526325"/>
            <a:ext cx="8520600" cy="4515300"/>
          </a:xfrm>
          <a:prstGeom prst="rect">
            <a:avLst/>
          </a:prstGeom>
        </p:spPr>
        <p:txBody>
          <a:bodyPr anchorCtr="0" anchor="t" bIns="91425" lIns="91425" spcFirstLastPara="1" rIns="91425" wrap="square" tIns="91425">
            <a:noAutofit/>
          </a:bodyPr>
          <a:lstStyle/>
          <a:p>
            <a:pPr indent="0" lvl="0" marL="0">
              <a:spcBef>
                <a:spcPts val="0"/>
              </a:spcBef>
              <a:spcAft>
                <a:spcPts val="1600"/>
              </a:spcAft>
              <a:buClr>
                <a:schemeClr val="dk1"/>
              </a:buClr>
              <a:buSzPts val="1100"/>
              <a:buFont typeface="Arial"/>
              <a:buNone/>
            </a:pPr>
            <a:r>
              <a:rPr lang="en" sz="1600">
                <a:solidFill>
                  <a:schemeClr val="dk1"/>
                </a:solidFill>
                <a:latin typeface="Times New Roman"/>
                <a:ea typeface="Times New Roman"/>
                <a:cs typeface="Times New Roman"/>
                <a:sym typeface="Times New Roman"/>
              </a:rPr>
              <a:t>         When thinking of a hero, do you think of a muscular and tall man who is able to fly around the city? Well these are the archetypal heroes that we are raised to believe are the only heroes that exist. However, this paradigm is false. A hero doesn’t need to contain a bionic ability. It lies within oneself to be a true hero. What this means is that a hero can be anybody. But one must have the ability to bravely unite a community towards equity, selflessly sacrifices themselves to support their cause and beliefs, and intelligently makes good decisions that benefits those who face oppression to be a true hero. In history as well as modern times, whether its marriage equality, racial equality, gender equality, or even the practice of religion, society struggle to have access to our basic human rights as people. In these situations, a true hero is one who would bravely unite a community towards equity through agape, or unconditional love. In history, struggle and segregation has reigned throughout our world. In the state of Alabama however, one man led an entire movement of people joined together to let people hold hands and live in harmony. Martin Luther King Jr. did so through his many peaceful protests, and speeches. MLK Jr. showed the world that every man has the god forsaken right to be treated with justice. He did so, along with an entire community that followed his leadership. And together, they integrated an entire country. Not only was it amazing that King led an entire community towards equality, he did so peacefully. King was a true hero.</a:t>
            </a:r>
            <a:endParaRPr sz="1600">
              <a:latin typeface="Times New Roman"/>
              <a:ea typeface="Times New Roman"/>
              <a:cs typeface="Times New Roman"/>
              <a:sym typeface="Times New Roman"/>
            </a:endParaRPr>
          </a:p>
        </p:txBody>
      </p:sp>
      <p:sp>
        <p:nvSpPr>
          <p:cNvPr id="144" name="Shape 144"/>
          <p:cNvSpPr txBox="1"/>
          <p:nvPr/>
        </p:nvSpPr>
        <p:spPr>
          <a:xfrm>
            <a:off x="380175" y="67100"/>
            <a:ext cx="8347200" cy="751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Clr>
                <a:schemeClr val="dk1"/>
              </a:buClr>
              <a:buSzPts val="1100"/>
              <a:buFont typeface="Arial"/>
              <a:buNone/>
            </a:pPr>
            <a:r>
              <a:rPr i="1" lang="en" sz="1600">
                <a:solidFill>
                  <a:schemeClr val="dk1"/>
                </a:solidFill>
                <a:latin typeface="Times New Roman"/>
                <a:ea typeface="Times New Roman"/>
                <a:cs typeface="Times New Roman"/>
                <a:sym typeface="Times New Roman"/>
              </a:rPr>
              <a:t>Essay Prompt: In one paragraph, create your original definition of a hero and include an example.</a:t>
            </a:r>
            <a:endParaRPr i="1" sz="1600">
              <a:solidFill>
                <a:schemeClr val="dk1"/>
              </a:solidFill>
              <a:latin typeface="Times New Roman"/>
              <a:ea typeface="Times New Roman"/>
              <a:cs typeface="Times New Roman"/>
              <a:sym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Shape 149"/>
          <p:cNvSpPr txBox="1"/>
          <p:nvPr>
            <p:ph type="title"/>
          </p:nvPr>
        </p:nvSpPr>
        <p:spPr>
          <a:xfrm>
            <a:off x="4070000" y="518750"/>
            <a:ext cx="5553900" cy="5727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10000">
                <a:latin typeface="Pacifico"/>
                <a:ea typeface="Pacifico"/>
                <a:cs typeface="Pacifico"/>
                <a:sym typeface="Pacifico"/>
              </a:rPr>
              <a:t>Use a Rubric!</a:t>
            </a:r>
            <a:endParaRPr sz="10000">
              <a:latin typeface="Pacifico"/>
              <a:ea typeface="Pacifico"/>
              <a:cs typeface="Pacifico"/>
              <a:sym typeface="Pacifico"/>
            </a:endParaRPr>
          </a:p>
        </p:txBody>
      </p:sp>
      <p:sp>
        <p:nvSpPr>
          <p:cNvPr id="150" name="Shape 150"/>
          <p:cNvSpPr txBox="1"/>
          <p:nvPr>
            <p:ph idx="1" type="body"/>
          </p:nvPr>
        </p:nvSpPr>
        <p:spPr>
          <a:xfrm>
            <a:off x="387900" y="2192475"/>
            <a:ext cx="6199500" cy="25554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rPr lang="en" sz="2400"/>
              <a:t>Poor-quality scoring:</a:t>
            </a:r>
            <a:endParaRPr sz="2400"/>
          </a:p>
          <a:p>
            <a:pPr indent="-381000" lvl="0" marL="457200" rtl="0">
              <a:spcBef>
                <a:spcPts val="1600"/>
              </a:spcBef>
              <a:spcAft>
                <a:spcPts val="0"/>
              </a:spcAft>
              <a:buSzPts val="2400"/>
              <a:buChar char="●"/>
            </a:pPr>
            <a:r>
              <a:rPr lang="en" sz="2400"/>
              <a:t>Unclear criteria</a:t>
            </a:r>
            <a:endParaRPr sz="2400"/>
          </a:p>
          <a:p>
            <a:pPr indent="-381000" lvl="0" marL="457200" rtl="0">
              <a:spcBef>
                <a:spcPts val="0"/>
              </a:spcBef>
              <a:spcAft>
                <a:spcPts val="0"/>
              </a:spcAft>
              <a:buSzPts val="2400"/>
              <a:buChar char="●"/>
            </a:pPr>
            <a:r>
              <a:rPr lang="en" sz="2400"/>
              <a:t>Untrained rater</a:t>
            </a:r>
            <a:endParaRPr sz="2400"/>
          </a:p>
          <a:p>
            <a:pPr indent="-381000" lvl="0" marL="457200" rtl="0">
              <a:spcBef>
                <a:spcPts val="0"/>
              </a:spcBef>
              <a:spcAft>
                <a:spcPts val="0"/>
              </a:spcAft>
              <a:buSzPts val="2400"/>
              <a:buChar char="●"/>
            </a:pPr>
            <a:r>
              <a:rPr lang="en" sz="2400"/>
              <a:t>Inappropriate criteria</a:t>
            </a:r>
            <a:endParaRPr sz="2400"/>
          </a:p>
          <a:p>
            <a:pPr indent="-381000" lvl="0" marL="457200" rtl="0">
              <a:spcBef>
                <a:spcPts val="0"/>
              </a:spcBef>
              <a:spcAft>
                <a:spcPts val="0"/>
              </a:spcAft>
              <a:buSzPts val="2400"/>
              <a:buChar char="●"/>
            </a:pPr>
            <a:r>
              <a:rPr lang="en" sz="2400"/>
              <a:t>Insufficient time to read and rate</a:t>
            </a:r>
            <a:endParaRPr sz="2400"/>
          </a:p>
        </p:txBody>
      </p:sp>
      <p:pic>
        <p:nvPicPr>
          <p:cNvPr id="151" name="Shape 151"/>
          <p:cNvPicPr preferRelativeResize="0"/>
          <p:nvPr/>
        </p:nvPicPr>
        <p:blipFill>
          <a:blip r:embed="rId3">
            <a:alphaModFix/>
          </a:blip>
          <a:stretch>
            <a:fillRect/>
          </a:stretch>
        </p:blipFill>
        <p:spPr>
          <a:xfrm>
            <a:off x="830675" y="126650"/>
            <a:ext cx="2340000" cy="20658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 name="Shape 155"/>
        <p:cNvGrpSpPr/>
        <p:nvPr/>
      </p:nvGrpSpPr>
      <p:grpSpPr>
        <a:xfrm>
          <a:off x="0" y="0"/>
          <a:ext cx="0" cy="0"/>
          <a:chOff x="0" y="0"/>
          <a:chExt cx="0" cy="0"/>
        </a:xfrm>
      </p:grpSpPr>
      <p:sp>
        <p:nvSpPr>
          <p:cNvPr id="156" name="Shape 156"/>
          <p:cNvSpPr txBox="1"/>
          <p:nvPr>
            <p:ph type="title"/>
          </p:nvPr>
        </p:nvSpPr>
        <p:spPr>
          <a:xfrm>
            <a:off x="3357975" y="409875"/>
            <a:ext cx="29874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6000"/>
              <a:t>Fist </a:t>
            </a:r>
            <a:endParaRPr sz="6000"/>
          </a:p>
          <a:p>
            <a:pPr indent="0" lvl="0" marL="0">
              <a:spcBef>
                <a:spcPts val="0"/>
              </a:spcBef>
              <a:spcAft>
                <a:spcPts val="0"/>
              </a:spcAft>
              <a:buNone/>
            </a:pPr>
            <a:r>
              <a:rPr lang="en" sz="6000"/>
              <a:t>of 5</a:t>
            </a:r>
            <a:endParaRPr sz="6000"/>
          </a:p>
        </p:txBody>
      </p:sp>
      <p:sp>
        <p:nvSpPr>
          <p:cNvPr id="157" name="Shape 157"/>
          <p:cNvSpPr txBox="1"/>
          <p:nvPr>
            <p:ph idx="1" type="body"/>
          </p:nvPr>
        </p:nvSpPr>
        <p:spPr>
          <a:xfrm>
            <a:off x="311700" y="2630000"/>
            <a:ext cx="8520600" cy="2284500"/>
          </a:xfrm>
          <a:prstGeom prst="rect">
            <a:avLst/>
          </a:prstGeom>
        </p:spPr>
        <p:txBody>
          <a:bodyPr anchorCtr="0" anchor="t" bIns="91425" lIns="91425" spcFirstLastPara="1" rIns="91425" wrap="square" tIns="91425">
            <a:noAutofit/>
          </a:bodyPr>
          <a:lstStyle/>
          <a:p>
            <a:pPr indent="-400050" lvl="0" marL="457200" rtl="0">
              <a:spcBef>
                <a:spcPts val="0"/>
              </a:spcBef>
              <a:spcAft>
                <a:spcPts val="0"/>
              </a:spcAft>
              <a:buSzPts val="2700"/>
              <a:buChar char="●"/>
            </a:pPr>
            <a:r>
              <a:rPr lang="en" sz="2700"/>
              <a:t>How comfortable do you feel about using essays as an assessment method in your class?</a:t>
            </a:r>
            <a:endParaRPr sz="2700"/>
          </a:p>
          <a:p>
            <a:pPr indent="-393700" lvl="1" marL="914400" rtl="0">
              <a:spcBef>
                <a:spcPts val="0"/>
              </a:spcBef>
              <a:spcAft>
                <a:spcPts val="0"/>
              </a:spcAft>
              <a:buSzPts val="2600"/>
              <a:buChar char="○"/>
            </a:pPr>
            <a:r>
              <a:rPr lang="en" sz="2600"/>
              <a:t>Benefits?</a:t>
            </a:r>
            <a:endParaRPr sz="2600"/>
          </a:p>
          <a:p>
            <a:pPr indent="-393700" lvl="1" marL="914400">
              <a:spcBef>
                <a:spcPts val="0"/>
              </a:spcBef>
              <a:spcAft>
                <a:spcPts val="0"/>
              </a:spcAft>
              <a:buSzPts val="2600"/>
              <a:buChar char="○"/>
            </a:pPr>
            <a:r>
              <a:rPr lang="en" sz="2600"/>
              <a:t>Reservations?</a:t>
            </a:r>
            <a:endParaRPr sz="2600"/>
          </a:p>
        </p:txBody>
      </p:sp>
      <p:pic>
        <p:nvPicPr>
          <p:cNvPr id="158" name="Shape 158"/>
          <p:cNvPicPr preferRelativeResize="0"/>
          <p:nvPr/>
        </p:nvPicPr>
        <p:blipFill>
          <a:blip r:embed="rId3">
            <a:alphaModFix/>
          </a:blip>
          <a:stretch>
            <a:fillRect/>
          </a:stretch>
        </p:blipFill>
        <p:spPr>
          <a:xfrm>
            <a:off x="510756" y="409875"/>
            <a:ext cx="2448969" cy="1959175"/>
          </a:xfrm>
          <a:prstGeom prst="rect">
            <a:avLst/>
          </a:prstGeom>
          <a:noFill/>
          <a:ln>
            <a:noFill/>
          </a:ln>
        </p:spPr>
      </p:pic>
      <p:pic>
        <p:nvPicPr>
          <p:cNvPr id="159" name="Shape 159"/>
          <p:cNvPicPr preferRelativeResize="0"/>
          <p:nvPr/>
        </p:nvPicPr>
        <p:blipFill>
          <a:blip r:embed="rId4">
            <a:alphaModFix/>
          </a:blip>
          <a:stretch>
            <a:fillRect/>
          </a:stretch>
        </p:blipFill>
        <p:spPr>
          <a:xfrm>
            <a:off x="5237475" y="439385"/>
            <a:ext cx="3379700" cy="1900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Shape 164"/>
          <p:cNvSpPr txBox="1"/>
          <p:nvPr>
            <p:ph type="title"/>
          </p:nvPr>
        </p:nvSpPr>
        <p:spPr>
          <a:xfrm>
            <a:off x="809075" y="286775"/>
            <a:ext cx="3441300" cy="5727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b="1" lang="en" sz="3600"/>
              <a:t>Kahoot, baby!</a:t>
            </a:r>
            <a:endParaRPr b="1" sz="3600"/>
          </a:p>
        </p:txBody>
      </p:sp>
      <p:sp>
        <p:nvSpPr>
          <p:cNvPr id="165" name="Shape 16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a:t>On your mobile phone:</a:t>
            </a:r>
            <a:endParaRPr/>
          </a:p>
          <a:p>
            <a:pPr indent="0" lvl="0" marL="0">
              <a:spcBef>
                <a:spcPts val="1600"/>
              </a:spcBef>
              <a:spcAft>
                <a:spcPts val="0"/>
              </a:spcAft>
              <a:buNone/>
            </a:pPr>
            <a:r>
              <a:rPr lang="en"/>
              <a:t>			</a:t>
            </a:r>
            <a:r>
              <a:rPr lang="en" sz="3600"/>
              <a:t>kahoot.it</a:t>
            </a:r>
            <a:endParaRPr sz="3600"/>
          </a:p>
          <a:p>
            <a:pPr indent="0" lvl="0" marL="0">
              <a:spcBef>
                <a:spcPts val="1600"/>
              </a:spcBef>
              <a:spcAft>
                <a:spcPts val="0"/>
              </a:spcAft>
              <a:buNone/>
            </a:pPr>
            <a:r>
              <a:rPr lang="en"/>
              <a:t>Enter code:</a:t>
            </a:r>
            <a:endParaRPr/>
          </a:p>
          <a:p>
            <a:pPr indent="0" lvl="0" marL="0">
              <a:spcBef>
                <a:spcPts val="1600"/>
              </a:spcBef>
              <a:spcAft>
                <a:spcPts val="0"/>
              </a:spcAft>
              <a:buNone/>
            </a:pPr>
            <a:r>
              <a:rPr lang="en"/>
              <a:t>	  	</a:t>
            </a:r>
            <a:r>
              <a:rPr b="1" lang="en" sz="9600">
                <a:solidFill>
                  <a:srgbClr val="333333"/>
                </a:solidFill>
                <a:latin typeface="Montserrat"/>
                <a:ea typeface="Montserrat"/>
                <a:cs typeface="Montserrat"/>
                <a:sym typeface="Montserrat"/>
              </a:rPr>
              <a:t>4643994</a:t>
            </a:r>
            <a:endParaRPr sz="9600"/>
          </a:p>
          <a:p>
            <a:pPr indent="0" lvl="0" marL="0">
              <a:spcBef>
                <a:spcPts val="1600"/>
              </a:spcBef>
              <a:spcAft>
                <a:spcPts val="1600"/>
              </a:spcAft>
              <a:buNone/>
            </a:pPr>
            <a:r>
              <a:rPr lang="en" sz="1100" u="sng">
                <a:solidFill>
                  <a:schemeClr val="hlink"/>
                </a:solidFill>
                <a:hlinkClick r:id="rId3"/>
              </a:rPr>
              <a:t>https://play.kahoot.it/#/k/6aec4fa3-77f8-46be-b2ee-4111f8fba164</a:t>
            </a:r>
            <a:r>
              <a:rPr lang="en" sz="1100"/>
              <a:t> </a:t>
            </a:r>
            <a:endParaRPr sz="1100"/>
          </a:p>
        </p:txBody>
      </p:sp>
      <p:pic>
        <p:nvPicPr>
          <p:cNvPr id="166" name="Shape 166"/>
          <p:cNvPicPr preferRelativeResize="0"/>
          <p:nvPr/>
        </p:nvPicPr>
        <p:blipFill>
          <a:blip r:embed="rId4">
            <a:alphaModFix/>
          </a:blip>
          <a:stretch>
            <a:fillRect/>
          </a:stretch>
        </p:blipFill>
        <p:spPr>
          <a:xfrm>
            <a:off x="4818600" y="350100"/>
            <a:ext cx="3504850" cy="25489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pic>
        <p:nvPicPr>
          <p:cNvPr id="62" name="Shape 62"/>
          <p:cNvPicPr preferRelativeResize="0"/>
          <p:nvPr/>
        </p:nvPicPr>
        <p:blipFill>
          <a:blip r:embed="rId3">
            <a:alphaModFix/>
          </a:blip>
          <a:stretch>
            <a:fillRect/>
          </a:stretch>
        </p:blipFill>
        <p:spPr>
          <a:xfrm>
            <a:off x="70400" y="521450"/>
            <a:ext cx="3042500" cy="2214225"/>
          </a:xfrm>
          <a:prstGeom prst="rect">
            <a:avLst/>
          </a:prstGeom>
          <a:noFill/>
          <a:ln>
            <a:noFill/>
          </a:ln>
        </p:spPr>
      </p:pic>
      <p:pic>
        <p:nvPicPr>
          <p:cNvPr id="63" name="Shape 63"/>
          <p:cNvPicPr preferRelativeResize="0"/>
          <p:nvPr/>
        </p:nvPicPr>
        <p:blipFill>
          <a:blip r:embed="rId3">
            <a:alphaModFix/>
          </a:blip>
          <a:stretch>
            <a:fillRect/>
          </a:stretch>
        </p:blipFill>
        <p:spPr>
          <a:xfrm>
            <a:off x="5926875" y="446387"/>
            <a:ext cx="3042512" cy="2533250"/>
          </a:xfrm>
          <a:prstGeom prst="rect">
            <a:avLst/>
          </a:prstGeom>
          <a:noFill/>
          <a:ln>
            <a:noFill/>
          </a:ln>
        </p:spPr>
      </p:pic>
      <p:pic>
        <p:nvPicPr>
          <p:cNvPr id="64" name="Shape 64"/>
          <p:cNvPicPr preferRelativeResize="0"/>
          <p:nvPr/>
        </p:nvPicPr>
        <p:blipFill>
          <a:blip r:embed="rId4">
            <a:alphaModFix/>
          </a:blip>
          <a:stretch>
            <a:fillRect/>
          </a:stretch>
        </p:blipFill>
        <p:spPr>
          <a:xfrm>
            <a:off x="299350" y="2598644"/>
            <a:ext cx="1958050" cy="2069481"/>
          </a:xfrm>
          <a:prstGeom prst="rect">
            <a:avLst/>
          </a:prstGeom>
          <a:noFill/>
          <a:ln>
            <a:noFill/>
          </a:ln>
        </p:spPr>
      </p:pic>
      <p:sp>
        <p:nvSpPr>
          <p:cNvPr id="65" name="Shape 65"/>
          <p:cNvSpPr txBox="1"/>
          <p:nvPr/>
        </p:nvSpPr>
        <p:spPr>
          <a:xfrm>
            <a:off x="6216925" y="847700"/>
            <a:ext cx="2462400" cy="13392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Write a real world problem that could be solved using the equation: </a:t>
            </a:r>
            <a:endParaRPr/>
          </a:p>
          <a:p>
            <a:pPr indent="0" lvl="0" marL="0">
              <a:spcBef>
                <a:spcPts val="0"/>
              </a:spcBef>
              <a:spcAft>
                <a:spcPts val="0"/>
              </a:spcAft>
              <a:buNone/>
            </a:pPr>
            <a:r>
              <a:t/>
            </a:r>
            <a:endParaRPr/>
          </a:p>
          <a:p>
            <a:pPr indent="0" lvl="0" marL="0">
              <a:spcBef>
                <a:spcPts val="0"/>
              </a:spcBef>
              <a:spcAft>
                <a:spcPts val="0"/>
              </a:spcAft>
              <a:buNone/>
            </a:pPr>
            <a:r>
              <a:rPr lang="en"/>
              <a:t>       7x + 6 = 55</a:t>
            </a:r>
            <a:endParaRPr/>
          </a:p>
        </p:txBody>
      </p:sp>
      <p:sp>
        <p:nvSpPr>
          <p:cNvPr id="66" name="Shape 66"/>
          <p:cNvSpPr txBox="1"/>
          <p:nvPr/>
        </p:nvSpPr>
        <p:spPr>
          <a:xfrm>
            <a:off x="243225" y="769625"/>
            <a:ext cx="2617500" cy="31710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Then write an essay analyzing how the poem employs literary techniques.</a:t>
            </a:r>
            <a:endParaRPr/>
          </a:p>
        </p:txBody>
      </p:sp>
      <p:sp>
        <p:nvSpPr>
          <p:cNvPr id="67" name="Shape 67"/>
          <p:cNvSpPr txBox="1"/>
          <p:nvPr/>
        </p:nvSpPr>
        <p:spPr>
          <a:xfrm>
            <a:off x="6369325" y="2979650"/>
            <a:ext cx="1368600" cy="10335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Write an artist’s note </a:t>
            </a:r>
            <a:br>
              <a:rPr lang="en"/>
            </a:br>
            <a:r>
              <a:rPr lang="en"/>
              <a:t>for your painting project.</a:t>
            </a:r>
            <a:endParaRPr/>
          </a:p>
        </p:txBody>
      </p:sp>
      <p:sp>
        <p:nvSpPr>
          <p:cNvPr id="68" name="Shape 68"/>
          <p:cNvSpPr txBox="1"/>
          <p:nvPr/>
        </p:nvSpPr>
        <p:spPr>
          <a:xfrm>
            <a:off x="6068650" y="136800"/>
            <a:ext cx="2542200" cy="309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Math Word Problem:</a:t>
            </a:r>
            <a:endParaRPr/>
          </a:p>
        </p:txBody>
      </p:sp>
      <p:pic>
        <p:nvPicPr>
          <p:cNvPr id="69" name="Shape 69"/>
          <p:cNvPicPr preferRelativeResize="0"/>
          <p:nvPr/>
        </p:nvPicPr>
        <p:blipFill>
          <a:blip r:embed="rId5">
            <a:alphaModFix/>
          </a:blip>
          <a:stretch>
            <a:fillRect/>
          </a:stretch>
        </p:blipFill>
        <p:spPr>
          <a:xfrm>
            <a:off x="7396500" y="3140893"/>
            <a:ext cx="1368599" cy="1743756"/>
          </a:xfrm>
          <a:prstGeom prst="rect">
            <a:avLst/>
          </a:prstGeom>
          <a:noFill/>
          <a:ln>
            <a:noFill/>
          </a:ln>
        </p:spPr>
      </p:pic>
      <p:sp>
        <p:nvSpPr>
          <p:cNvPr id="70" name="Shape 70"/>
          <p:cNvSpPr txBox="1"/>
          <p:nvPr/>
        </p:nvSpPr>
        <p:spPr>
          <a:xfrm>
            <a:off x="70400" y="136800"/>
            <a:ext cx="2187000" cy="3096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ELA Prompt:</a:t>
            </a:r>
            <a:endParaRPr/>
          </a:p>
        </p:txBody>
      </p:sp>
      <p:sp>
        <p:nvSpPr>
          <p:cNvPr id="71" name="Shape 71"/>
          <p:cNvSpPr txBox="1"/>
          <p:nvPr/>
        </p:nvSpPr>
        <p:spPr>
          <a:xfrm>
            <a:off x="3800038" y="3117075"/>
            <a:ext cx="1368600" cy="3417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72" name="Shape 72"/>
          <p:cNvSpPr txBox="1"/>
          <p:nvPr/>
        </p:nvSpPr>
        <p:spPr>
          <a:xfrm>
            <a:off x="1516800" y="4386475"/>
            <a:ext cx="1867200" cy="3417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Science Lab Report</a:t>
            </a:r>
            <a:endParaRPr/>
          </a:p>
        </p:txBody>
      </p:sp>
      <p:sp>
        <p:nvSpPr>
          <p:cNvPr id="73" name="Shape 73"/>
          <p:cNvSpPr txBox="1"/>
          <p:nvPr/>
        </p:nvSpPr>
        <p:spPr>
          <a:xfrm>
            <a:off x="3233250" y="120675"/>
            <a:ext cx="1701000" cy="4302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Spanish Prompt:</a:t>
            </a:r>
            <a:endParaRPr/>
          </a:p>
        </p:txBody>
      </p:sp>
      <p:pic>
        <p:nvPicPr>
          <p:cNvPr id="74" name="Shape 74"/>
          <p:cNvPicPr preferRelativeResize="0"/>
          <p:nvPr/>
        </p:nvPicPr>
        <p:blipFill>
          <a:blip r:embed="rId3">
            <a:alphaModFix/>
          </a:blip>
          <a:stretch>
            <a:fillRect/>
          </a:stretch>
        </p:blipFill>
        <p:spPr>
          <a:xfrm>
            <a:off x="3112888" y="503512"/>
            <a:ext cx="2742884" cy="1996175"/>
          </a:xfrm>
          <a:prstGeom prst="rect">
            <a:avLst/>
          </a:prstGeom>
          <a:noFill/>
          <a:ln>
            <a:noFill/>
          </a:ln>
        </p:spPr>
      </p:pic>
      <p:sp>
        <p:nvSpPr>
          <p:cNvPr id="75" name="Shape 75"/>
          <p:cNvSpPr txBox="1"/>
          <p:nvPr/>
        </p:nvSpPr>
        <p:spPr>
          <a:xfrm>
            <a:off x="3460188" y="769625"/>
            <a:ext cx="1867200" cy="12192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a:t>Write a short story using this unit’s new vocabulary.</a:t>
            </a:r>
            <a:endParaRPr/>
          </a:p>
        </p:txBody>
      </p:sp>
      <p:pic>
        <p:nvPicPr>
          <p:cNvPr id="76" name="Shape 76"/>
          <p:cNvPicPr preferRelativeResize="0"/>
          <p:nvPr/>
        </p:nvPicPr>
        <p:blipFill>
          <a:blip r:embed="rId6">
            <a:alphaModFix/>
          </a:blip>
          <a:stretch>
            <a:fillRect/>
          </a:stretch>
        </p:blipFill>
        <p:spPr>
          <a:xfrm>
            <a:off x="6720625" y="2785950"/>
            <a:ext cx="1452450" cy="285750"/>
          </a:xfrm>
          <a:prstGeom prst="rect">
            <a:avLst/>
          </a:prstGeom>
          <a:noFill/>
          <a:ln>
            <a:noFill/>
          </a:ln>
        </p:spPr>
      </p:pic>
      <p:pic>
        <p:nvPicPr>
          <p:cNvPr id="77" name="Shape 77"/>
          <p:cNvPicPr preferRelativeResize="0"/>
          <p:nvPr/>
        </p:nvPicPr>
        <p:blipFill>
          <a:blip r:embed="rId6">
            <a:alphaModFix/>
          </a:blip>
          <a:stretch>
            <a:fillRect/>
          </a:stretch>
        </p:blipFill>
        <p:spPr>
          <a:xfrm>
            <a:off x="3800038" y="2361825"/>
            <a:ext cx="1368600" cy="285750"/>
          </a:xfrm>
          <a:prstGeom prst="rect">
            <a:avLst/>
          </a:prstGeom>
          <a:noFill/>
          <a:ln>
            <a:noFill/>
          </a:ln>
        </p:spPr>
      </p:pic>
      <p:sp>
        <p:nvSpPr>
          <p:cNvPr id="78" name="Shape 78"/>
          <p:cNvSpPr txBox="1"/>
          <p:nvPr/>
        </p:nvSpPr>
        <p:spPr>
          <a:xfrm>
            <a:off x="2562713" y="3216225"/>
            <a:ext cx="3501300" cy="689700"/>
          </a:xfrm>
          <a:prstGeom prst="rect">
            <a:avLst/>
          </a:prstGeom>
          <a:noFill/>
          <a:ln>
            <a:noFill/>
          </a:ln>
        </p:spPr>
        <p:txBody>
          <a:bodyPr anchorCtr="0" anchor="t" bIns="91425" lIns="91425" spcFirstLastPara="1" rIns="91425" wrap="square" tIns="91425">
            <a:noAutofit/>
          </a:bodyPr>
          <a:lstStyle/>
          <a:p>
            <a:pPr indent="0" lvl="0" marL="0">
              <a:spcBef>
                <a:spcPts val="0"/>
              </a:spcBef>
              <a:spcAft>
                <a:spcPts val="0"/>
              </a:spcAft>
              <a:buNone/>
            </a:pPr>
            <a:r>
              <a:rPr lang="en" sz="2700">
                <a:latin typeface="Pacifico"/>
                <a:ea typeface="Pacifico"/>
                <a:cs typeface="Pacifico"/>
                <a:sym typeface="Pacifico"/>
              </a:rPr>
              <a:t>so many possibilities...</a:t>
            </a:r>
            <a:endParaRPr sz="2700">
              <a:latin typeface="Pacifico"/>
              <a:ea typeface="Pacifico"/>
              <a:cs typeface="Pacifico"/>
              <a:sym typeface="Pacific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 name="Shape 82"/>
        <p:cNvGrpSpPr/>
        <p:nvPr/>
      </p:nvGrpSpPr>
      <p:grpSpPr>
        <a:xfrm>
          <a:off x="0" y="0"/>
          <a:ext cx="0" cy="0"/>
          <a:chOff x="0" y="0"/>
          <a:chExt cx="0" cy="0"/>
        </a:xfrm>
      </p:grpSpPr>
      <p:sp>
        <p:nvSpPr>
          <p:cNvPr id="83" name="Shape 83"/>
          <p:cNvSpPr txBox="1"/>
          <p:nvPr>
            <p:ph type="title"/>
          </p:nvPr>
        </p:nvSpPr>
        <p:spPr>
          <a:xfrm>
            <a:off x="311700" y="1549500"/>
            <a:ext cx="8520600" cy="20445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sz="6000"/>
              <a:t>When should you use </a:t>
            </a:r>
            <a:br>
              <a:rPr lang="en" sz="6000"/>
            </a:br>
            <a:r>
              <a:rPr lang="en" sz="6000"/>
              <a:t>essay assessments?</a:t>
            </a:r>
            <a:endParaRPr sz="60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Shape 88"/>
          <p:cNvSpPr txBox="1"/>
          <p:nvPr>
            <p:ph type="title"/>
          </p:nvPr>
        </p:nvSpPr>
        <p:spPr>
          <a:xfrm>
            <a:off x="6508100" y="969163"/>
            <a:ext cx="2408700" cy="3205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“Concepts”</a:t>
            </a:r>
            <a:endParaRPr/>
          </a:p>
          <a:p>
            <a:pPr indent="0" lvl="0" marL="0" rtl="0" algn="ctr">
              <a:spcBef>
                <a:spcPts val="0"/>
              </a:spcBef>
              <a:spcAft>
                <a:spcPts val="0"/>
              </a:spcAft>
              <a:buNone/>
            </a:pPr>
            <a:r>
              <a:rPr lang="en"/>
              <a:t>and</a:t>
            </a:r>
            <a:endParaRPr/>
          </a:p>
          <a:p>
            <a:pPr indent="0" lvl="0" marL="0" rtl="0" algn="ctr">
              <a:spcBef>
                <a:spcPts val="0"/>
              </a:spcBef>
              <a:spcAft>
                <a:spcPts val="0"/>
              </a:spcAft>
              <a:buNone/>
            </a:pPr>
            <a:r>
              <a:rPr lang="en"/>
              <a:t>Relationships </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
              <a:t>vs.</a:t>
            </a:r>
            <a:endParaRPr/>
          </a:p>
          <a:p>
            <a:pPr indent="0" lvl="0" marL="0" rtl="0" algn="ctr">
              <a:spcBef>
                <a:spcPts val="0"/>
              </a:spcBef>
              <a:spcAft>
                <a:spcPts val="0"/>
              </a:spcAft>
              <a:buNone/>
            </a:pPr>
            <a:r>
              <a:rPr lang="en"/>
              <a:t> </a:t>
            </a:r>
            <a:endParaRPr/>
          </a:p>
          <a:p>
            <a:pPr indent="0" lvl="0" marL="0" algn="ctr">
              <a:spcBef>
                <a:spcPts val="0"/>
              </a:spcBef>
              <a:spcAft>
                <a:spcPts val="0"/>
              </a:spcAft>
              <a:buNone/>
            </a:pPr>
            <a:r>
              <a:rPr lang="en"/>
              <a:t>“Facts” </a:t>
            </a:r>
            <a:endParaRPr/>
          </a:p>
        </p:txBody>
      </p:sp>
      <p:pic>
        <p:nvPicPr>
          <p:cNvPr id="89" name="Shape 89"/>
          <p:cNvPicPr preferRelativeResize="0"/>
          <p:nvPr/>
        </p:nvPicPr>
        <p:blipFill>
          <a:blip r:embed="rId3">
            <a:alphaModFix/>
          </a:blip>
          <a:stretch>
            <a:fillRect/>
          </a:stretch>
        </p:blipFill>
        <p:spPr>
          <a:xfrm>
            <a:off x="152400" y="189338"/>
            <a:ext cx="6474199" cy="476482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sp>
        <p:nvSpPr>
          <p:cNvPr id="94" name="Shape 94"/>
          <p:cNvSpPr txBox="1"/>
          <p:nvPr>
            <p:ph type="title"/>
          </p:nvPr>
        </p:nvSpPr>
        <p:spPr>
          <a:xfrm>
            <a:off x="217300" y="1009800"/>
            <a:ext cx="2229900" cy="31239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a:t>Prerequisite </a:t>
            </a:r>
            <a:endParaRPr/>
          </a:p>
          <a:p>
            <a:pPr indent="0" lvl="0" marL="0" rtl="0" algn="ctr">
              <a:spcBef>
                <a:spcPts val="0"/>
              </a:spcBef>
              <a:spcAft>
                <a:spcPts val="0"/>
              </a:spcAft>
              <a:buNone/>
            </a:pPr>
            <a:r>
              <a:rPr lang="en"/>
              <a:t>Knowledge</a:t>
            </a:r>
            <a:endParaRPr/>
          </a:p>
          <a:p>
            <a:pPr indent="0" lvl="0" marL="0" rtl="0" algn="ctr">
              <a:spcBef>
                <a:spcPts val="0"/>
              </a:spcBef>
              <a:spcAft>
                <a:spcPts val="0"/>
              </a:spcAft>
              <a:buNone/>
            </a:pPr>
            <a:r>
              <a:rPr lang="en"/>
              <a:t> </a:t>
            </a:r>
            <a:endParaRPr/>
          </a:p>
          <a:p>
            <a:pPr indent="0" lvl="0" marL="0" rtl="0" algn="ctr">
              <a:spcBef>
                <a:spcPts val="0"/>
              </a:spcBef>
              <a:spcAft>
                <a:spcPts val="0"/>
              </a:spcAft>
              <a:buNone/>
            </a:pPr>
            <a:r>
              <a:rPr lang="en"/>
              <a:t>vs. </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
              <a:t>Performance</a:t>
            </a:r>
            <a:endParaRPr/>
          </a:p>
          <a:p>
            <a:pPr indent="0" lvl="0" marL="0" rtl="0" algn="ctr">
              <a:spcBef>
                <a:spcPts val="0"/>
              </a:spcBef>
              <a:spcAft>
                <a:spcPts val="0"/>
              </a:spcAft>
              <a:buNone/>
            </a:pPr>
            <a:r>
              <a:rPr lang="en"/>
              <a:t>or Product</a:t>
            </a:r>
            <a:endParaRPr/>
          </a:p>
        </p:txBody>
      </p:sp>
      <p:pic>
        <p:nvPicPr>
          <p:cNvPr id="95" name="Shape 95"/>
          <p:cNvPicPr preferRelativeResize="0"/>
          <p:nvPr/>
        </p:nvPicPr>
        <p:blipFill>
          <a:blip r:embed="rId3">
            <a:alphaModFix/>
          </a:blip>
          <a:stretch>
            <a:fillRect/>
          </a:stretch>
        </p:blipFill>
        <p:spPr>
          <a:xfrm>
            <a:off x="2620275" y="568150"/>
            <a:ext cx="6213430" cy="409219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Shape 100"/>
          <p:cNvSpPr txBox="1"/>
          <p:nvPr>
            <p:ph type="title"/>
          </p:nvPr>
        </p:nvSpPr>
        <p:spPr>
          <a:xfrm>
            <a:off x="311700" y="336925"/>
            <a:ext cx="8520600" cy="572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sz="3000"/>
              <a:t>Reasoning, Thought Processes, Analysis</a:t>
            </a:r>
            <a:endParaRPr sz="3000"/>
          </a:p>
        </p:txBody>
      </p:sp>
      <p:pic>
        <p:nvPicPr>
          <p:cNvPr id="101" name="Shape 101"/>
          <p:cNvPicPr preferRelativeResize="0"/>
          <p:nvPr/>
        </p:nvPicPr>
        <p:blipFill>
          <a:blip r:embed="rId3">
            <a:alphaModFix/>
          </a:blip>
          <a:stretch>
            <a:fillRect/>
          </a:stretch>
        </p:blipFill>
        <p:spPr>
          <a:xfrm>
            <a:off x="152400" y="985825"/>
            <a:ext cx="3276600" cy="3788950"/>
          </a:xfrm>
          <a:prstGeom prst="rect">
            <a:avLst/>
          </a:prstGeom>
          <a:noFill/>
          <a:ln>
            <a:noFill/>
          </a:ln>
        </p:spPr>
      </p:pic>
      <p:pic>
        <p:nvPicPr>
          <p:cNvPr id="102" name="Shape 102"/>
          <p:cNvPicPr preferRelativeResize="0"/>
          <p:nvPr/>
        </p:nvPicPr>
        <p:blipFill>
          <a:blip r:embed="rId4">
            <a:alphaModFix/>
          </a:blip>
          <a:stretch>
            <a:fillRect/>
          </a:stretch>
        </p:blipFill>
        <p:spPr>
          <a:xfrm>
            <a:off x="3515725" y="1335863"/>
            <a:ext cx="5410200" cy="33936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6" name="Shape 106"/>
        <p:cNvGrpSpPr/>
        <p:nvPr/>
      </p:nvGrpSpPr>
      <p:grpSpPr>
        <a:xfrm>
          <a:off x="0" y="0"/>
          <a:ext cx="0" cy="0"/>
          <a:chOff x="0" y="0"/>
          <a:chExt cx="0" cy="0"/>
        </a:xfrm>
      </p:grpSpPr>
      <p:sp>
        <p:nvSpPr>
          <p:cNvPr id="107" name="Shape 107"/>
          <p:cNvSpPr txBox="1"/>
          <p:nvPr>
            <p:ph type="title"/>
          </p:nvPr>
        </p:nvSpPr>
        <p:spPr>
          <a:xfrm>
            <a:off x="311700" y="3714700"/>
            <a:ext cx="8520600" cy="1059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lang="en" sz="3000"/>
              <a:t>Are you assessing the product itself or the concepts within the product?</a:t>
            </a:r>
            <a:endParaRPr sz="3000"/>
          </a:p>
        </p:txBody>
      </p:sp>
      <p:pic>
        <p:nvPicPr>
          <p:cNvPr id="108" name="Shape 108"/>
          <p:cNvPicPr preferRelativeResize="0"/>
          <p:nvPr/>
        </p:nvPicPr>
        <p:blipFill>
          <a:blip r:embed="rId3">
            <a:alphaModFix/>
          </a:blip>
          <a:stretch>
            <a:fillRect/>
          </a:stretch>
        </p:blipFill>
        <p:spPr>
          <a:xfrm>
            <a:off x="2" y="452300"/>
            <a:ext cx="9144000" cy="284321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sp>
        <p:nvSpPr>
          <p:cNvPr id="113" name="Shape 113"/>
          <p:cNvSpPr txBox="1"/>
          <p:nvPr>
            <p:ph type="title"/>
          </p:nvPr>
        </p:nvSpPr>
        <p:spPr>
          <a:xfrm>
            <a:off x="311700" y="445025"/>
            <a:ext cx="8520600" cy="894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6000"/>
              <a:t>Context</a:t>
            </a:r>
            <a:endParaRPr sz="6000"/>
          </a:p>
        </p:txBody>
      </p:sp>
      <p:sp>
        <p:nvSpPr>
          <p:cNvPr id="114" name="Shape 114"/>
          <p:cNvSpPr txBox="1"/>
          <p:nvPr>
            <p:ph idx="1" type="body"/>
          </p:nvPr>
        </p:nvSpPr>
        <p:spPr>
          <a:xfrm>
            <a:off x="311700" y="1796300"/>
            <a:ext cx="8520600" cy="26772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rPr lang="en" sz="3000"/>
              <a:t>What writing skills do my students have?</a:t>
            </a:r>
            <a:endParaRPr sz="3000"/>
          </a:p>
          <a:p>
            <a:pPr indent="0" lvl="0" marL="0">
              <a:spcBef>
                <a:spcPts val="1600"/>
              </a:spcBef>
              <a:spcAft>
                <a:spcPts val="1600"/>
              </a:spcAft>
              <a:buNone/>
            </a:pPr>
            <a:r>
              <a:rPr lang="en" sz="3000"/>
              <a:t>Do my students have the necessary foundational or prerequisite knowledge?</a:t>
            </a:r>
            <a:endParaRPr sz="30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sp>
        <p:nvSpPr>
          <p:cNvPr id="119" name="Shape 119"/>
          <p:cNvSpPr txBox="1"/>
          <p:nvPr>
            <p:ph type="title"/>
          </p:nvPr>
        </p:nvSpPr>
        <p:spPr>
          <a:xfrm>
            <a:off x="311700" y="521225"/>
            <a:ext cx="8520600" cy="894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6000"/>
              <a:t>Time</a:t>
            </a:r>
            <a:endParaRPr sz="6000"/>
          </a:p>
        </p:txBody>
      </p:sp>
      <p:sp>
        <p:nvSpPr>
          <p:cNvPr id="120" name="Shape 120"/>
          <p:cNvSpPr txBox="1"/>
          <p:nvPr>
            <p:ph idx="1" type="body"/>
          </p:nvPr>
        </p:nvSpPr>
        <p:spPr>
          <a:xfrm>
            <a:off x="957900" y="1818900"/>
            <a:ext cx="7228200" cy="2507700"/>
          </a:xfrm>
          <a:prstGeom prst="rect">
            <a:avLst/>
          </a:prstGeom>
        </p:spPr>
        <p:txBody>
          <a:bodyPr anchorCtr="0" anchor="t" bIns="91425" lIns="91425" spcFirstLastPara="1" rIns="91425" wrap="square" tIns="91425">
            <a:noAutofit/>
          </a:bodyPr>
          <a:lstStyle/>
          <a:p>
            <a:pPr indent="0" lvl="0" marL="0" algn="ctr">
              <a:spcBef>
                <a:spcPts val="0"/>
              </a:spcBef>
              <a:spcAft>
                <a:spcPts val="0"/>
              </a:spcAft>
              <a:buNone/>
            </a:pPr>
            <a:r>
              <a:rPr lang="en" sz="3000"/>
              <a:t>How much class time will be dedicated to </a:t>
            </a:r>
            <a:br>
              <a:rPr lang="en" sz="3000"/>
            </a:br>
            <a:r>
              <a:rPr lang="en" sz="3000"/>
              <a:t>the process?</a:t>
            </a:r>
            <a:endParaRPr sz="3000"/>
          </a:p>
          <a:p>
            <a:pPr indent="0" lvl="0" marL="0" algn="ctr">
              <a:spcBef>
                <a:spcPts val="1600"/>
              </a:spcBef>
              <a:spcAft>
                <a:spcPts val="0"/>
              </a:spcAft>
              <a:buNone/>
            </a:pPr>
            <a:r>
              <a:t/>
            </a:r>
            <a:endParaRPr/>
          </a:p>
          <a:p>
            <a:pPr indent="0" lvl="0" marL="0" rtl="0" algn="ctr">
              <a:spcBef>
                <a:spcPts val="1600"/>
              </a:spcBef>
              <a:spcAft>
                <a:spcPts val="1600"/>
              </a:spcAft>
              <a:buNone/>
            </a:pPr>
            <a:r>
              <a:rPr lang="en" sz="3000"/>
              <a:t>Essays = Time intensive to score</a:t>
            </a:r>
            <a:endParaRPr sz="30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